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Nunito Semi Bold"/>
      <p:regular r:id="rId17"/>
    </p:embeddedFont>
    <p:embeddedFont>
      <p:font typeface="Nunito Semi Bold"/>
      <p:regular r:id="rId18"/>
    </p:embeddedFont>
    <p:embeddedFont>
      <p:font typeface="Nunito Semi Bold"/>
      <p:regular r:id="rId19"/>
    </p:embeddedFont>
    <p:embeddedFont>
      <p:font typeface="Nunito Semi Bold"/>
      <p:regular r:id="rId20"/>
    </p:embeddedFont>
    <p:embeddedFont>
      <p:font typeface="PT Sans"/>
      <p:regular r:id="rId21"/>
    </p:embeddedFont>
    <p:embeddedFont>
      <p:font typeface="PT Sans"/>
      <p:regular r:id="rId22"/>
    </p:embeddedFont>
    <p:embeddedFont>
      <p:font typeface="PT Sans"/>
      <p:regular r:id="rId23"/>
    </p:embeddedFont>
    <p:embeddedFont>
      <p:font typeface="PT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4-1.png>
</file>

<file path=ppt/media/image-5-1.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113240"/>
            <a:ext cx="7468553" cy="2112050"/>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Hardware Implementation of Quantum Automata for Cryptography</a:t>
            </a:r>
            <a:endParaRPr lang="en-US" sz="4400" dirty="0"/>
          </a:p>
        </p:txBody>
      </p:sp>
      <p:sp>
        <p:nvSpPr>
          <p:cNvPr id="4" name="Text 1"/>
          <p:cNvSpPr/>
          <p:nvPr/>
        </p:nvSpPr>
        <p:spPr>
          <a:xfrm>
            <a:off x="6324124" y="4584263"/>
            <a:ext cx="7468553" cy="1532096"/>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automata, with their unique capabilities, hold immense potential for transforming cryptographic security. This presentation will explore the hardware requirements, design principles, and practical applications of quantum automata in the field of cryptography.</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2236" y="950238"/>
            <a:ext cx="7504628" cy="623649"/>
          </a:xfrm>
          <a:prstGeom prst="rect">
            <a:avLst/>
          </a:prstGeom>
          <a:noFill/>
          <a:ln/>
        </p:spPr>
        <p:txBody>
          <a:bodyPr wrap="none" lIns="0" tIns="0" rIns="0" bIns="0" rtlCol="0" anchor="t"/>
          <a:lstStyle/>
          <a:p>
            <a:pPr indent="0" marL="0">
              <a:lnSpc>
                <a:spcPts val="4900"/>
              </a:lnSpc>
              <a:buNone/>
            </a:pPr>
            <a:r>
              <a:rPr lang="en-US" sz="3900" dirty="0">
                <a:solidFill>
                  <a:srgbClr val="FFFFFF"/>
                </a:solidFill>
                <a:latin typeface="Nunito Semi Bold" pitchFamily="34" charset="0"/>
                <a:ea typeface="Nunito Semi Bold" pitchFamily="34" charset="-122"/>
                <a:cs typeface="Nunito Semi Bold" pitchFamily="34" charset="-120"/>
              </a:rPr>
              <a:t>Future Directions and Conclusion</a:t>
            </a:r>
            <a:endParaRPr lang="en-US" sz="3900" dirty="0"/>
          </a:p>
        </p:txBody>
      </p:sp>
      <p:sp>
        <p:nvSpPr>
          <p:cNvPr id="4" name="Shape 1"/>
          <p:cNvSpPr/>
          <p:nvPr/>
        </p:nvSpPr>
        <p:spPr>
          <a:xfrm>
            <a:off x="1048822" y="1891903"/>
            <a:ext cx="22860" cy="5387459"/>
          </a:xfrm>
          <a:prstGeom prst="roundRect">
            <a:avLst>
              <a:gd name="adj" fmla="val 1391528"/>
            </a:avLst>
          </a:prstGeom>
          <a:solidFill>
            <a:srgbClr val="FFFFFF">
              <a:alpha val="24000"/>
            </a:srgbClr>
          </a:solidFill>
          <a:ln/>
        </p:spPr>
      </p:sp>
      <p:sp>
        <p:nvSpPr>
          <p:cNvPr id="5" name="Shape 2"/>
          <p:cNvSpPr/>
          <p:nvPr/>
        </p:nvSpPr>
        <p:spPr>
          <a:xfrm>
            <a:off x="1275933" y="2357438"/>
            <a:ext cx="742236" cy="22860"/>
          </a:xfrm>
          <a:prstGeom prst="roundRect">
            <a:avLst>
              <a:gd name="adj" fmla="val 1391528"/>
            </a:avLst>
          </a:prstGeom>
          <a:solidFill>
            <a:srgbClr val="F2B42D"/>
          </a:solidFill>
          <a:ln/>
        </p:spPr>
      </p:sp>
      <p:sp>
        <p:nvSpPr>
          <p:cNvPr id="6" name="Shape 3"/>
          <p:cNvSpPr/>
          <p:nvPr/>
        </p:nvSpPr>
        <p:spPr>
          <a:xfrm>
            <a:off x="821710" y="2130385"/>
            <a:ext cx="477083" cy="477083"/>
          </a:xfrm>
          <a:prstGeom prst="roundRect">
            <a:avLst>
              <a:gd name="adj" fmla="val 66677"/>
            </a:avLst>
          </a:prstGeom>
          <a:solidFill>
            <a:srgbClr val="00002E"/>
          </a:solidFill>
          <a:ln w="22860">
            <a:solidFill>
              <a:srgbClr val="F2B42D"/>
            </a:solidFill>
            <a:prstDash val="solid"/>
          </a:ln>
        </p:spPr>
      </p:sp>
      <p:sp>
        <p:nvSpPr>
          <p:cNvPr id="7" name="Text 4"/>
          <p:cNvSpPr/>
          <p:nvPr/>
        </p:nvSpPr>
        <p:spPr>
          <a:xfrm>
            <a:off x="970419" y="2219206"/>
            <a:ext cx="179665" cy="299442"/>
          </a:xfrm>
          <a:prstGeom prst="rect">
            <a:avLst/>
          </a:prstGeom>
          <a:noFill/>
          <a:ln/>
        </p:spPr>
        <p:txBody>
          <a:bodyPr wrap="none" lIns="0" tIns="0" rIns="0" bIns="0" rtlCol="0" anchor="t"/>
          <a:lstStyle/>
          <a:p>
            <a:pPr algn="ctr" indent="0" marL="0">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1</a:t>
            </a:r>
            <a:endParaRPr lang="en-US" sz="2350" dirty="0"/>
          </a:p>
        </p:txBody>
      </p:sp>
      <p:sp>
        <p:nvSpPr>
          <p:cNvPr id="8" name="Text 5"/>
          <p:cNvSpPr/>
          <p:nvPr/>
        </p:nvSpPr>
        <p:spPr>
          <a:xfrm>
            <a:off x="2226588" y="2103953"/>
            <a:ext cx="2494836" cy="311706"/>
          </a:xfrm>
          <a:prstGeom prst="rect">
            <a:avLst/>
          </a:prstGeom>
          <a:noFill/>
          <a:ln/>
        </p:spPr>
        <p:txBody>
          <a:bodyPr wrap="none" lIns="0" tIns="0" rIns="0" bIns="0" rtlCol="0" anchor="t"/>
          <a:lstStyle/>
          <a:p>
            <a:pPr algn="l"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Quantum Supremacy</a:t>
            </a:r>
            <a:endParaRPr lang="en-US" sz="1950" dirty="0"/>
          </a:p>
        </p:txBody>
      </p:sp>
      <p:sp>
        <p:nvSpPr>
          <p:cNvPr id="9" name="Text 6"/>
          <p:cNvSpPr/>
          <p:nvPr/>
        </p:nvSpPr>
        <p:spPr>
          <a:xfrm>
            <a:off x="2226588" y="2542818"/>
            <a:ext cx="6175177" cy="1017627"/>
          </a:xfrm>
          <a:prstGeom prst="rect">
            <a:avLst/>
          </a:prstGeom>
          <a:noFill/>
          <a:ln/>
        </p:spPr>
        <p:txBody>
          <a:bodyPr wrap="square" lIns="0" tIns="0" rIns="0" bIns="0" rtlCol="0" anchor="t"/>
          <a:lstStyle/>
          <a:p>
            <a:pPr algn="l" indent="0" marL="0">
              <a:lnSpc>
                <a:spcPts val="2650"/>
              </a:lnSpc>
              <a:buNone/>
            </a:pPr>
            <a:r>
              <a:rPr lang="en-US" sz="1650" dirty="0">
                <a:solidFill>
                  <a:srgbClr val="FFFFFF"/>
                </a:solidFill>
                <a:latin typeface="PT Sans" pitchFamily="34" charset="0"/>
                <a:ea typeface="PT Sans" pitchFamily="34" charset="-122"/>
                <a:cs typeface="PT Sans" pitchFamily="34" charset="-120"/>
              </a:rPr>
              <a:t>Achieving true quantum supremacy, where quantum computers outperform classical computers on a wide range of tasks, is a key goal.</a:t>
            </a:r>
            <a:endParaRPr lang="en-US" sz="1650" dirty="0"/>
          </a:p>
        </p:txBody>
      </p:sp>
      <p:sp>
        <p:nvSpPr>
          <p:cNvPr id="10" name="Shape 7"/>
          <p:cNvSpPr/>
          <p:nvPr/>
        </p:nvSpPr>
        <p:spPr>
          <a:xfrm>
            <a:off x="1275933" y="4450080"/>
            <a:ext cx="742236" cy="22860"/>
          </a:xfrm>
          <a:prstGeom prst="roundRect">
            <a:avLst>
              <a:gd name="adj" fmla="val 1391528"/>
            </a:avLst>
          </a:prstGeom>
          <a:solidFill>
            <a:srgbClr val="D7425E"/>
          </a:solidFill>
          <a:ln/>
        </p:spPr>
      </p:sp>
      <p:sp>
        <p:nvSpPr>
          <p:cNvPr id="11" name="Shape 8"/>
          <p:cNvSpPr/>
          <p:nvPr/>
        </p:nvSpPr>
        <p:spPr>
          <a:xfrm>
            <a:off x="821710" y="4223028"/>
            <a:ext cx="477083" cy="477083"/>
          </a:xfrm>
          <a:prstGeom prst="roundRect">
            <a:avLst>
              <a:gd name="adj" fmla="val 66677"/>
            </a:avLst>
          </a:prstGeom>
          <a:solidFill>
            <a:srgbClr val="00002E"/>
          </a:solidFill>
          <a:ln w="22860">
            <a:solidFill>
              <a:srgbClr val="D7425E"/>
            </a:solidFill>
            <a:prstDash val="solid"/>
          </a:ln>
        </p:spPr>
      </p:sp>
      <p:sp>
        <p:nvSpPr>
          <p:cNvPr id="12" name="Text 9"/>
          <p:cNvSpPr/>
          <p:nvPr/>
        </p:nvSpPr>
        <p:spPr>
          <a:xfrm>
            <a:off x="970419" y="4311848"/>
            <a:ext cx="179665" cy="299442"/>
          </a:xfrm>
          <a:prstGeom prst="rect">
            <a:avLst/>
          </a:prstGeom>
          <a:noFill/>
          <a:ln/>
        </p:spPr>
        <p:txBody>
          <a:bodyPr wrap="none" lIns="0" tIns="0" rIns="0" bIns="0" rtlCol="0" anchor="t"/>
          <a:lstStyle/>
          <a:p>
            <a:pPr algn="ctr" indent="0" marL="0">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2</a:t>
            </a:r>
            <a:endParaRPr lang="en-US" sz="2350" dirty="0"/>
          </a:p>
        </p:txBody>
      </p:sp>
      <p:sp>
        <p:nvSpPr>
          <p:cNvPr id="13" name="Text 10"/>
          <p:cNvSpPr/>
          <p:nvPr/>
        </p:nvSpPr>
        <p:spPr>
          <a:xfrm>
            <a:off x="2226588" y="4196596"/>
            <a:ext cx="3742611" cy="311706"/>
          </a:xfrm>
          <a:prstGeom prst="rect">
            <a:avLst/>
          </a:prstGeom>
          <a:noFill/>
          <a:ln/>
        </p:spPr>
        <p:txBody>
          <a:bodyPr wrap="none" lIns="0" tIns="0" rIns="0" bIns="0" rtlCol="0" anchor="t"/>
          <a:lstStyle/>
          <a:p>
            <a:pPr algn="l"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Practical Quantum Cryptography</a:t>
            </a:r>
            <a:endParaRPr lang="en-US" sz="1950" dirty="0"/>
          </a:p>
        </p:txBody>
      </p:sp>
      <p:sp>
        <p:nvSpPr>
          <p:cNvPr id="14" name="Text 11"/>
          <p:cNvSpPr/>
          <p:nvPr/>
        </p:nvSpPr>
        <p:spPr>
          <a:xfrm>
            <a:off x="2226588" y="4635460"/>
            <a:ext cx="6175177" cy="678418"/>
          </a:xfrm>
          <a:prstGeom prst="rect">
            <a:avLst/>
          </a:prstGeom>
          <a:noFill/>
          <a:ln/>
        </p:spPr>
        <p:txBody>
          <a:bodyPr wrap="square" lIns="0" tIns="0" rIns="0" bIns="0" rtlCol="0" anchor="t"/>
          <a:lstStyle/>
          <a:p>
            <a:pPr algn="l" indent="0" marL="0">
              <a:lnSpc>
                <a:spcPts val="2650"/>
              </a:lnSpc>
              <a:buNone/>
            </a:pPr>
            <a:r>
              <a:rPr lang="en-US" sz="1650" dirty="0">
                <a:solidFill>
                  <a:srgbClr val="FFFFFF"/>
                </a:solidFill>
                <a:latin typeface="PT Sans" pitchFamily="34" charset="0"/>
                <a:ea typeface="PT Sans" pitchFamily="34" charset="-122"/>
                <a:cs typeface="PT Sans" pitchFamily="34" charset="-120"/>
              </a:rPr>
              <a:t>Advancements in quantum hardware and error correction will enable the widespread adoption of quantum cryptography.</a:t>
            </a:r>
            <a:endParaRPr lang="en-US" sz="1650" dirty="0"/>
          </a:p>
        </p:txBody>
      </p:sp>
      <p:sp>
        <p:nvSpPr>
          <p:cNvPr id="15" name="Shape 12"/>
          <p:cNvSpPr/>
          <p:nvPr/>
        </p:nvSpPr>
        <p:spPr>
          <a:xfrm>
            <a:off x="1275933" y="6203513"/>
            <a:ext cx="742236" cy="22860"/>
          </a:xfrm>
          <a:prstGeom prst="roundRect">
            <a:avLst>
              <a:gd name="adj" fmla="val 1391528"/>
            </a:avLst>
          </a:prstGeom>
          <a:solidFill>
            <a:srgbClr val="DD785E"/>
          </a:solidFill>
          <a:ln/>
        </p:spPr>
      </p:sp>
      <p:sp>
        <p:nvSpPr>
          <p:cNvPr id="16" name="Shape 13"/>
          <p:cNvSpPr/>
          <p:nvPr/>
        </p:nvSpPr>
        <p:spPr>
          <a:xfrm>
            <a:off x="821710" y="5976461"/>
            <a:ext cx="477083" cy="477083"/>
          </a:xfrm>
          <a:prstGeom prst="roundRect">
            <a:avLst>
              <a:gd name="adj" fmla="val 66677"/>
            </a:avLst>
          </a:prstGeom>
          <a:solidFill>
            <a:srgbClr val="00002E"/>
          </a:solidFill>
          <a:ln w="22860">
            <a:solidFill>
              <a:srgbClr val="DD785E"/>
            </a:solidFill>
            <a:prstDash val="solid"/>
          </a:ln>
        </p:spPr>
      </p:sp>
      <p:sp>
        <p:nvSpPr>
          <p:cNvPr id="17" name="Text 14"/>
          <p:cNvSpPr/>
          <p:nvPr/>
        </p:nvSpPr>
        <p:spPr>
          <a:xfrm>
            <a:off x="970419" y="6065282"/>
            <a:ext cx="179665" cy="299442"/>
          </a:xfrm>
          <a:prstGeom prst="rect">
            <a:avLst/>
          </a:prstGeom>
          <a:noFill/>
          <a:ln/>
        </p:spPr>
        <p:txBody>
          <a:bodyPr wrap="none" lIns="0" tIns="0" rIns="0" bIns="0" rtlCol="0" anchor="t"/>
          <a:lstStyle/>
          <a:p>
            <a:pPr algn="ctr" indent="0" marL="0">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3</a:t>
            </a:r>
            <a:endParaRPr lang="en-US" sz="2350" dirty="0"/>
          </a:p>
        </p:txBody>
      </p:sp>
      <p:sp>
        <p:nvSpPr>
          <p:cNvPr id="18" name="Text 15"/>
          <p:cNvSpPr/>
          <p:nvPr/>
        </p:nvSpPr>
        <p:spPr>
          <a:xfrm>
            <a:off x="2226588" y="5950029"/>
            <a:ext cx="2494836" cy="311706"/>
          </a:xfrm>
          <a:prstGeom prst="rect">
            <a:avLst/>
          </a:prstGeom>
          <a:noFill/>
          <a:ln/>
        </p:spPr>
        <p:txBody>
          <a:bodyPr wrap="none" lIns="0" tIns="0" rIns="0" bIns="0" rtlCol="0" anchor="t"/>
          <a:lstStyle/>
          <a:p>
            <a:pPr algn="l"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Quantum Internet</a:t>
            </a:r>
            <a:endParaRPr lang="en-US" sz="1950" dirty="0"/>
          </a:p>
        </p:txBody>
      </p:sp>
      <p:sp>
        <p:nvSpPr>
          <p:cNvPr id="19" name="Text 16"/>
          <p:cNvSpPr/>
          <p:nvPr/>
        </p:nvSpPr>
        <p:spPr>
          <a:xfrm>
            <a:off x="2226588" y="6388894"/>
            <a:ext cx="6175177" cy="678418"/>
          </a:xfrm>
          <a:prstGeom prst="rect">
            <a:avLst/>
          </a:prstGeom>
          <a:noFill/>
          <a:ln/>
        </p:spPr>
        <p:txBody>
          <a:bodyPr wrap="square" lIns="0" tIns="0" rIns="0" bIns="0" rtlCol="0" anchor="t"/>
          <a:lstStyle/>
          <a:p>
            <a:pPr algn="l" indent="0" marL="0">
              <a:lnSpc>
                <a:spcPts val="2650"/>
              </a:lnSpc>
              <a:buNone/>
            </a:pPr>
            <a:r>
              <a:rPr lang="en-US" sz="1650" dirty="0">
                <a:solidFill>
                  <a:srgbClr val="FFFFFF"/>
                </a:solidFill>
                <a:latin typeface="PT Sans" pitchFamily="34" charset="0"/>
                <a:ea typeface="PT Sans" pitchFamily="34" charset="-122"/>
                <a:cs typeface="PT Sans" pitchFamily="34" charset="-120"/>
              </a:rPr>
              <a:t>The development of a quantum internet, utilizing quantum communication protocols, is a long-term vision for the future.</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814745"/>
            <a:ext cx="7468553" cy="1408033"/>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Introduction to Quantum Computing</a:t>
            </a:r>
            <a:endParaRPr lang="en-US" sz="4400" dirty="0"/>
          </a:p>
        </p:txBody>
      </p:sp>
      <p:sp>
        <p:nvSpPr>
          <p:cNvPr id="4" name="Shape 1"/>
          <p:cNvSpPr/>
          <p:nvPr/>
        </p:nvSpPr>
        <p:spPr>
          <a:xfrm>
            <a:off x="837724" y="2850952"/>
            <a:ext cx="538520" cy="538520"/>
          </a:xfrm>
          <a:prstGeom prst="roundRect">
            <a:avLst>
              <a:gd name="adj" fmla="val 66677"/>
            </a:avLst>
          </a:prstGeom>
          <a:solidFill>
            <a:srgbClr val="00002E"/>
          </a:solidFill>
          <a:ln w="22860">
            <a:solidFill>
              <a:srgbClr val="F2B42D"/>
            </a:solidFill>
            <a:prstDash val="solid"/>
          </a:ln>
        </p:spPr>
      </p:sp>
      <p:sp>
        <p:nvSpPr>
          <p:cNvPr id="5" name="Text 2"/>
          <p:cNvSpPr/>
          <p:nvPr/>
        </p:nvSpPr>
        <p:spPr>
          <a:xfrm>
            <a:off x="1005602" y="2951202"/>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1</a:t>
            </a:r>
            <a:endParaRPr lang="en-US" sz="2650" dirty="0"/>
          </a:p>
        </p:txBody>
      </p:sp>
      <p:sp>
        <p:nvSpPr>
          <p:cNvPr id="6" name="Text 3"/>
          <p:cNvSpPr/>
          <p:nvPr/>
        </p:nvSpPr>
        <p:spPr>
          <a:xfrm>
            <a:off x="1615559" y="2850952"/>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Quantum Phenomena</a:t>
            </a:r>
            <a:endParaRPr lang="en-US" sz="2200" dirty="0"/>
          </a:p>
        </p:txBody>
      </p:sp>
      <p:sp>
        <p:nvSpPr>
          <p:cNvPr id="7" name="Text 4"/>
          <p:cNvSpPr/>
          <p:nvPr/>
        </p:nvSpPr>
        <p:spPr>
          <a:xfrm>
            <a:off x="1615559" y="3346490"/>
            <a:ext cx="2836783" cy="2298144"/>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computing leverages the principles of quantum mechanics, such as superposition and entanglement, to perform computations.</a:t>
            </a:r>
            <a:endParaRPr lang="en-US" sz="1850" dirty="0"/>
          </a:p>
        </p:txBody>
      </p:sp>
      <p:sp>
        <p:nvSpPr>
          <p:cNvPr id="8" name="Shape 5"/>
          <p:cNvSpPr/>
          <p:nvPr/>
        </p:nvSpPr>
        <p:spPr>
          <a:xfrm>
            <a:off x="4691658" y="2850952"/>
            <a:ext cx="538520" cy="538520"/>
          </a:xfrm>
          <a:prstGeom prst="roundRect">
            <a:avLst>
              <a:gd name="adj" fmla="val 66677"/>
            </a:avLst>
          </a:prstGeom>
          <a:solidFill>
            <a:srgbClr val="00002E"/>
          </a:solidFill>
          <a:ln w="22860">
            <a:solidFill>
              <a:srgbClr val="D7425E"/>
            </a:solidFill>
            <a:prstDash val="solid"/>
          </a:ln>
        </p:spPr>
      </p:sp>
      <p:sp>
        <p:nvSpPr>
          <p:cNvPr id="9" name="Text 6"/>
          <p:cNvSpPr/>
          <p:nvPr/>
        </p:nvSpPr>
        <p:spPr>
          <a:xfrm>
            <a:off x="4859536" y="2951202"/>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2</a:t>
            </a:r>
            <a:endParaRPr lang="en-US" sz="2650" dirty="0"/>
          </a:p>
        </p:txBody>
      </p:sp>
      <p:sp>
        <p:nvSpPr>
          <p:cNvPr id="10" name="Text 7"/>
          <p:cNvSpPr/>
          <p:nvPr/>
        </p:nvSpPr>
        <p:spPr>
          <a:xfrm>
            <a:off x="5469493" y="2850952"/>
            <a:ext cx="2836783" cy="703898"/>
          </a:xfrm>
          <a:prstGeom prst="rect">
            <a:avLst/>
          </a:prstGeom>
          <a:noFill/>
          <a:ln/>
        </p:spPr>
        <p:txBody>
          <a:bodyPr wrap="squar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Qubit-Based Architecture</a:t>
            </a:r>
            <a:endParaRPr lang="en-US" sz="2200" dirty="0"/>
          </a:p>
        </p:txBody>
      </p:sp>
      <p:sp>
        <p:nvSpPr>
          <p:cNvPr id="11" name="Text 8"/>
          <p:cNvSpPr/>
          <p:nvPr/>
        </p:nvSpPr>
        <p:spPr>
          <a:xfrm>
            <a:off x="5469493" y="3698438"/>
            <a:ext cx="2836783" cy="1915120"/>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computers use qubits, which can exist in multiple states simultaneously, unlike classical bits.</a:t>
            </a:r>
            <a:endParaRPr lang="en-US" sz="1850" dirty="0"/>
          </a:p>
        </p:txBody>
      </p:sp>
      <p:sp>
        <p:nvSpPr>
          <p:cNvPr id="12" name="Shape 9"/>
          <p:cNvSpPr/>
          <p:nvPr/>
        </p:nvSpPr>
        <p:spPr>
          <a:xfrm>
            <a:off x="837724" y="6153150"/>
            <a:ext cx="538520" cy="538520"/>
          </a:xfrm>
          <a:prstGeom prst="roundRect">
            <a:avLst>
              <a:gd name="adj" fmla="val 66677"/>
            </a:avLst>
          </a:prstGeom>
          <a:solidFill>
            <a:srgbClr val="00002E"/>
          </a:solidFill>
          <a:ln w="22860">
            <a:solidFill>
              <a:srgbClr val="DD785E"/>
            </a:solidFill>
            <a:prstDash val="solid"/>
          </a:ln>
        </p:spPr>
      </p:sp>
      <p:sp>
        <p:nvSpPr>
          <p:cNvPr id="13" name="Text 10"/>
          <p:cNvSpPr/>
          <p:nvPr/>
        </p:nvSpPr>
        <p:spPr>
          <a:xfrm>
            <a:off x="1005602" y="6253401"/>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3</a:t>
            </a:r>
            <a:endParaRPr lang="en-US" sz="2650" dirty="0"/>
          </a:p>
        </p:txBody>
      </p:sp>
      <p:sp>
        <p:nvSpPr>
          <p:cNvPr id="14" name="Text 11"/>
          <p:cNvSpPr/>
          <p:nvPr/>
        </p:nvSpPr>
        <p:spPr>
          <a:xfrm>
            <a:off x="1615559" y="6153150"/>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Exponential Potential</a:t>
            </a:r>
            <a:endParaRPr lang="en-US" sz="2200" dirty="0"/>
          </a:p>
        </p:txBody>
      </p:sp>
      <p:sp>
        <p:nvSpPr>
          <p:cNvPr id="15" name="Text 12"/>
          <p:cNvSpPr/>
          <p:nvPr/>
        </p:nvSpPr>
        <p:spPr>
          <a:xfrm>
            <a:off x="1615559" y="6648688"/>
            <a:ext cx="6690717" cy="766048"/>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computers have the ability to perform certain computations exponentially faster than classical computers.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294215"/>
            <a:ext cx="8412599"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Principles of Quantum Automata</a:t>
            </a:r>
            <a:endParaRPr lang="en-US" sz="4400" dirty="0"/>
          </a:p>
        </p:txBody>
      </p:sp>
      <p:sp>
        <p:nvSpPr>
          <p:cNvPr id="3" name="Text 1"/>
          <p:cNvSpPr/>
          <p:nvPr/>
        </p:nvSpPr>
        <p:spPr>
          <a:xfrm>
            <a:off x="837724" y="3596521"/>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State Transitions</a:t>
            </a:r>
            <a:endParaRPr lang="en-US" sz="2200" dirty="0"/>
          </a:p>
        </p:txBody>
      </p:sp>
      <p:sp>
        <p:nvSpPr>
          <p:cNvPr id="4" name="Text 2"/>
          <p:cNvSpPr/>
          <p:nvPr/>
        </p:nvSpPr>
        <p:spPr>
          <a:xfrm>
            <a:off x="837724" y="4187785"/>
            <a:ext cx="3928586" cy="1149072"/>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automata operate based on probabilistic state transitions, unlike classical deterministic automata.</a:t>
            </a:r>
            <a:endParaRPr lang="en-US" sz="1850" dirty="0"/>
          </a:p>
        </p:txBody>
      </p:sp>
      <p:sp>
        <p:nvSpPr>
          <p:cNvPr id="5" name="Text 3"/>
          <p:cNvSpPr/>
          <p:nvPr/>
        </p:nvSpPr>
        <p:spPr>
          <a:xfrm>
            <a:off x="5357813" y="3596521"/>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Quantum Algorithms</a:t>
            </a:r>
            <a:endParaRPr lang="en-US" sz="2200" dirty="0"/>
          </a:p>
        </p:txBody>
      </p:sp>
      <p:sp>
        <p:nvSpPr>
          <p:cNvPr id="6" name="Text 4"/>
          <p:cNvSpPr/>
          <p:nvPr/>
        </p:nvSpPr>
        <p:spPr>
          <a:xfrm>
            <a:off x="5357813" y="4187785"/>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automata utilize specialized quantum algorithms, such as Grover's algorithm and Shor's algorithm, for efficient problem-solving.</a:t>
            </a:r>
            <a:endParaRPr lang="en-US" sz="1850" dirty="0"/>
          </a:p>
        </p:txBody>
      </p:sp>
      <p:sp>
        <p:nvSpPr>
          <p:cNvPr id="7" name="Text 5"/>
          <p:cNvSpPr/>
          <p:nvPr/>
        </p:nvSpPr>
        <p:spPr>
          <a:xfrm>
            <a:off x="9877901" y="3596521"/>
            <a:ext cx="3074432"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Reversible Computation</a:t>
            </a:r>
            <a:endParaRPr lang="en-US" sz="2200" dirty="0"/>
          </a:p>
        </p:txBody>
      </p:sp>
      <p:sp>
        <p:nvSpPr>
          <p:cNvPr id="8" name="Text 6"/>
          <p:cNvSpPr/>
          <p:nvPr/>
        </p:nvSpPr>
        <p:spPr>
          <a:xfrm>
            <a:off x="9877901" y="4187785"/>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automata are designed to perform reversible computations, which is a key requirement for quantum algorithms.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2236" y="638413"/>
            <a:ext cx="7659529" cy="1247299"/>
          </a:xfrm>
          <a:prstGeom prst="rect">
            <a:avLst/>
          </a:prstGeom>
          <a:noFill/>
          <a:ln/>
        </p:spPr>
        <p:txBody>
          <a:bodyPr wrap="square" lIns="0" tIns="0" rIns="0" bIns="0" rtlCol="0" anchor="t"/>
          <a:lstStyle/>
          <a:p>
            <a:pPr indent="0" marL="0">
              <a:lnSpc>
                <a:spcPts val="4900"/>
              </a:lnSpc>
              <a:buNone/>
            </a:pPr>
            <a:r>
              <a:rPr lang="en-US" sz="3900" dirty="0">
                <a:solidFill>
                  <a:srgbClr val="FFFFFF"/>
                </a:solidFill>
                <a:latin typeface="Nunito Semi Bold" pitchFamily="34" charset="0"/>
                <a:ea typeface="Nunito Semi Bold" pitchFamily="34" charset="-122"/>
                <a:cs typeface="Nunito Semi Bold" pitchFamily="34" charset="-120"/>
              </a:rPr>
              <a:t>Advantages of Quantum Automata</a:t>
            </a:r>
            <a:endParaRPr lang="en-US" sz="3900" dirty="0"/>
          </a:p>
        </p:txBody>
      </p:sp>
      <p:sp>
        <p:nvSpPr>
          <p:cNvPr id="4" name="Shape 1"/>
          <p:cNvSpPr/>
          <p:nvPr/>
        </p:nvSpPr>
        <p:spPr>
          <a:xfrm>
            <a:off x="1048822" y="2203728"/>
            <a:ext cx="22860" cy="5387459"/>
          </a:xfrm>
          <a:prstGeom prst="roundRect">
            <a:avLst>
              <a:gd name="adj" fmla="val 1391528"/>
            </a:avLst>
          </a:prstGeom>
          <a:solidFill>
            <a:srgbClr val="FFFFFF">
              <a:alpha val="24000"/>
            </a:srgbClr>
          </a:solidFill>
          <a:ln/>
        </p:spPr>
      </p:sp>
      <p:sp>
        <p:nvSpPr>
          <p:cNvPr id="5" name="Shape 2"/>
          <p:cNvSpPr/>
          <p:nvPr/>
        </p:nvSpPr>
        <p:spPr>
          <a:xfrm>
            <a:off x="1275933" y="2669262"/>
            <a:ext cx="742236" cy="22860"/>
          </a:xfrm>
          <a:prstGeom prst="roundRect">
            <a:avLst>
              <a:gd name="adj" fmla="val 1391528"/>
            </a:avLst>
          </a:prstGeom>
          <a:solidFill>
            <a:srgbClr val="F2B42D"/>
          </a:solidFill>
          <a:ln/>
        </p:spPr>
      </p:sp>
      <p:sp>
        <p:nvSpPr>
          <p:cNvPr id="6" name="Shape 3"/>
          <p:cNvSpPr/>
          <p:nvPr/>
        </p:nvSpPr>
        <p:spPr>
          <a:xfrm>
            <a:off x="821710" y="2442210"/>
            <a:ext cx="477083" cy="477083"/>
          </a:xfrm>
          <a:prstGeom prst="roundRect">
            <a:avLst>
              <a:gd name="adj" fmla="val 66677"/>
            </a:avLst>
          </a:prstGeom>
          <a:solidFill>
            <a:srgbClr val="00002E"/>
          </a:solidFill>
          <a:ln w="22860">
            <a:solidFill>
              <a:srgbClr val="F2B42D"/>
            </a:solidFill>
            <a:prstDash val="solid"/>
          </a:ln>
        </p:spPr>
      </p:sp>
      <p:sp>
        <p:nvSpPr>
          <p:cNvPr id="7" name="Text 4"/>
          <p:cNvSpPr/>
          <p:nvPr/>
        </p:nvSpPr>
        <p:spPr>
          <a:xfrm>
            <a:off x="970419" y="2531031"/>
            <a:ext cx="179665" cy="299442"/>
          </a:xfrm>
          <a:prstGeom prst="rect">
            <a:avLst/>
          </a:prstGeom>
          <a:noFill/>
          <a:ln/>
        </p:spPr>
        <p:txBody>
          <a:bodyPr wrap="none" lIns="0" tIns="0" rIns="0" bIns="0" rtlCol="0" anchor="t"/>
          <a:lstStyle/>
          <a:p>
            <a:pPr algn="ctr" indent="0" marL="0">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1</a:t>
            </a:r>
            <a:endParaRPr lang="en-US" sz="2350" dirty="0"/>
          </a:p>
        </p:txBody>
      </p:sp>
      <p:sp>
        <p:nvSpPr>
          <p:cNvPr id="8" name="Text 5"/>
          <p:cNvSpPr/>
          <p:nvPr/>
        </p:nvSpPr>
        <p:spPr>
          <a:xfrm>
            <a:off x="2226588" y="2415778"/>
            <a:ext cx="2494836" cy="311706"/>
          </a:xfrm>
          <a:prstGeom prst="rect">
            <a:avLst/>
          </a:prstGeom>
          <a:noFill/>
          <a:ln/>
        </p:spPr>
        <p:txBody>
          <a:bodyPr wrap="none" lIns="0" tIns="0" rIns="0" bIns="0" rtlCol="0" anchor="t"/>
          <a:lstStyle/>
          <a:p>
            <a:pPr algn="l"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Computational Speed</a:t>
            </a:r>
            <a:endParaRPr lang="en-US" sz="1950" dirty="0"/>
          </a:p>
        </p:txBody>
      </p:sp>
      <p:sp>
        <p:nvSpPr>
          <p:cNvPr id="9" name="Text 6"/>
          <p:cNvSpPr/>
          <p:nvPr/>
        </p:nvSpPr>
        <p:spPr>
          <a:xfrm>
            <a:off x="2226588" y="2854643"/>
            <a:ext cx="6175177" cy="678418"/>
          </a:xfrm>
          <a:prstGeom prst="rect">
            <a:avLst/>
          </a:prstGeom>
          <a:noFill/>
          <a:ln/>
        </p:spPr>
        <p:txBody>
          <a:bodyPr wrap="square" lIns="0" tIns="0" rIns="0" bIns="0" rtlCol="0" anchor="t"/>
          <a:lstStyle/>
          <a:p>
            <a:pPr algn="l" indent="0" marL="0">
              <a:lnSpc>
                <a:spcPts val="2650"/>
              </a:lnSpc>
              <a:buNone/>
            </a:pPr>
            <a:r>
              <a:rPr lang="en-US" sz="1650" dirty="0">
                <a:solidFill>
                  <a:srgbClr val="FFFFFF"/>
                </a:solidFill>
                <a:latin typeface="PT Sans" pitchFamily="34" charset="0"/>
                <a:ea typeface="PT Sans" pitchFamily="34" charset="-122"/>
                <a:cs typeface="PT Sans" pitchFamily="34" charset="-120"/>
              </a:rPr>
              <a:t>Quantum automata can perform certain computations exponentially faster than classical computers, enabling new levels of efficiency.</a:t>
            </a:r>
            <a:endParaRPr lang="en-US" sz="1650" dirty="0"/>
          </a:p>
        </p:txBody>
      </p:sp>
      <p:sp>
        <p:nvSpPr>
          <p:cNvPr id="10" name="Shape 7"/>
          <p:cNvSpPr/>
          <p:nvPr/>
        </p:nvSpPr>
        <p:spPr>
          <a:xfrm>
            <a:off x="1275933" y="4422696"/>
            <a:ext cx="742236" cy="22860"/>
          </a:xfrm>
          <a:prstGeom prst="roundRect">
            <a:avLst>
              <a:gd name="adj" fmla="val 1391528"/>
            </a:avLst>
          </a:prstGeom>
          <a:solidFill>
            <a:srgbClr val="D7425E"/>
          </a:solidFill>
          <a:ln/>
        </p:spPr>
      </p:sp>
      <p:sp>
        <p:nvSpPr>
          <p:cNvPr id="11" name="Shape 8"/>
          <p:cNvSpPr/>
          <p:nvPr/>
        </p:nvSpPr>
        <p:spPr>
          <a:xfrm>
            <a:off x="821710" y="4195643"/>
            <a:ext cx="477083" cy="477083"/>
          </a:xfrm>
          <a:prstGeom prst="roundRect">
            <a:avLst>
              <a:gd name="adj" fmla="val 66677"/>
            </a:avLst>
          </a:prstGeom>
          <a:solidFill>
            <a:srgbClr val="00002E"/>
          </a:solidFill>
          <a:ln w="22860">
            <a:solidFill>
              <a:srgbClr val="D7425E"/>
            </a:solidFill>
            <a:prstDash val="solid"/>
          </a:ln>
        </p:spPr>
      </p:sp>
      <p:sp>
        <p:nvSpPr>
          <p:cNvPr id="12" name="Text 9"/>
          <p:cNvSpPr/>
          <p:nvPr/>
        </p:nvSpPr>
        <p:spPr>
          <a:xfrm>
            <a:off x="970419" y="4284464"/>
            <a:ext cx="179665" cy="299442"/>
          </a:xfrm>
          <a:prstGeom prst="rect">
            <a:avLst/>
          </a:prstGeom>
          <a:noFill/>
          <a:ln/>
        </p:spPr>
        <p:txBody>
          <a:bodyPr wrap="none" lIns="0" tIns="0" rIns="0" bIns="0" rtlCol="0" anchor="t"/>
          <a:lstStyle/>
          <a:p>
            <a:pPr algn="ctr" indent="0" marL="0">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2</a:t>
            </a:r>
            <a:endParaRPr lang="en-US" sz="2350" dirty="0"/>
          </a:p>
        </p:txBody>
      </p:sp>
      <p:sp>
        <p:nvSpPr>
          <p:cNvPr id="13" name="Text 10"/>
          <p:cNvSpPr/>
          <p:nvPr/>
        </p:nvSpPr>
        <p:spPr>
          <a:xfrm>
            <a:off x="2226588" y="4169212"/>
            <a:ext cx="2534126" cy="311706"/>
          </a:xfrm>
          <a:prstGeom prst="rect">
            <a:avLst/>
          </a:prstGeom>
          <a:noFill/>
          <a:ln/>
        </p:spPr>
        <p:txBody>
          <a:bodyPr wrap="none" lIns="0" tIns="0" rIns="0" bIns="0" rtlCol="0" anchor="t"/>
          <a:lstStyle/>
          <a:p>
            <a:pPr algn="l"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Security Enhancement</a:t>
            </a:r>
            <a:endParaRPr lang="en-US" sz="1950" dirty="0"/>
          </a:p>
        </p:txBody>
      </p:sp>
      <p:sp>
        <p:nvSpPr>
          <p:cNvPr id="14" name="Text 11"/>
          <p:cNvSpPr/>
          <p:nvPr/>
        </p:nvSpPr>
        <p:spPr>
          <a:xfrm>
            <a:off x="2226588" y="4608076"/>
            <a:ext cx="6175177" cy="1017627"/>
          </a:xfrm>
          <a:prstGeom prst="rect">
            <a:avLst/>
          </a:prstGeom>
          <a:noFill/>
          <a:ln/>
        </p:spPr>
        <p:txBody>
          <a:bodyPr wrap="square" lIns="0" tIns="0" rIns="0" bIns="0" rtlCol="0" anchor="t"/>
          <a:lstStyle/>
          <a:p>
            <a:pPr algn="l" indent="0" marL="0">
              <a:lnSpc>
                <a:spcPts val="2650"/>
              </a:lnSpc>
              <a:buNone/>
            </a:pPr>
            <a:r>
              <a:rPr lang="en-US" sz="1650" dirty="0">
                <a:solidFill>
                  <a:srgbClr val="FFFFFF"/>
                </a:solidFill>
                <a:latin typeface="PT Sans" pitchFamily="34" charset="0"/>
                <a:ea typeface="PT Sans" pitchFamily="34" charset="-122"/>
                <a:cs typeface="PT Sans" pitchFamily="34" charset="-120"/>
              </a:rPr>
              <a:t>Quantum cryptography based on quantum automata offers enhanced security by leveraging the principles of quantum mechanics.</a:t>
            </a:r>
            <a:endParaRPr lang="en-US" sz="1650" dirty="0"/>
          </a:p>
        </p:txBody>
      </p:sp>
      <p:sp>
        <p:nvSpPr>
          <p:cNvPr id="15" name="Shape 12"/>
          <p:cNvSpPr/>
          <p:nvPr/>
        </p:nvSpPr>
        <p:spPr>
          <a:xfrm>
            <a:off x="1275933" y="6515338"/>
            <a:ext cx="742236" cy="22860"/>
          </a:xfrm>
          <a:prstGeom prst="roundRect">
            <a:avLst>
              <a:gd name="adj" fmla="val 1391528"/>
            </a:avLst>
          </a:prstGeom>
          <a:solidFill>
            <a:srgbClr val="DD785E"/>
          </a:solidFill>
          <a:ln/>
        </p:spPr>
      </p:sp>
      <p:sp>
        <p:nvSpPr>
          <p:cNvPr id="16" name="Shape 13"/>
          <p:cNvSpPr/>
          <p:nvPr/>
        </p:nvSpPr>
        <p:spPr>
          <a:xfrm>
            <a:off x="821710" y="6288286"/>
            <a:ext cx="477083" cy="477083"/>
          </a:xfrm>
          <a:prstGeom prst="roundRect">
            <a:avLst>
              <a:gd name="adj" fmla="val 66677"/>
            </a:avLst>
          </a:prstGeom>
          <a:solidFill>
            <a:srgbClr val="00002E"/>
          </a:solidFill>
          <a:ln w="22860">
            <a:solidFill>
              <a:srgbClr val="DD785E"/>
            </a:solidFill>
            <a:prstDash val="solid"/>
          </a:ln>
        </p:spPr>
      </p:sp>
      <p:sp>
        <p:nvSpPr>
          <p:cNvPr id="17" name="Text 14"/>
          <p:cNvSpPr/>
          <p:nvPr/>
        </p:nvSpPr>
        <p:spPr>
          <a:xfrm>
            <a:off x="970419" y="6377107"/>
            <a:ext cx="179665" cy="299442"/>
          </a:xfrm>
          <a:prstGeom prst="rect">
            <a:avLst/>
          </a:prstGeom>
          <a:noFill/>
          <a:ln/>
        </p:spPr>
        <p:txBody>
          <a:bodyPr wrap="none" lIns="0" tIns="0" rIns="0" bIns="0" rtlCol="0" anchor="t"/>
          <a:lstStyle/>
          <a:p>
            <a:pPr algn="ctr" indent="0" marL="0">
              <a:lnSpc>
                <a:spcPts val="2350"/>
              </a:lnSpc>
              <a:buNone/>
            </a:pPr>
            <a:r>
              <a:rPr lang="en-US" sz="2350" dirty="0">
                <a:solidFill>
                  <a:srgbClr val="FFFFFF"/>
                </a:solidFill>
                <a:latin typeface="Nunito Semi Bold" pitchFamily="34" charset="0"/>
                <a:ea typeface="Nunito Semi Bold" pitchFamily="34" charset="-122"/>
                <a:cs typeface="Nunito Semi Bold" pitchFamily="34" charset="-120"/>
              </a:rPr>
              <a:t>3</a:t>
            </a:r>
            <a:endParaRPr lang="en-US" sz="2350" dirty="0"/>
          </a:p>
        </p:txBody>
      </p:sp>
      <p:sp>
        <p:nvSpPr>
          <p:cNvPr id="18" name="Text 15"/>
          <p:cNvSpPr/>
          <p:nvPr/>
        </p:nvSpPr>
        <p:spPr>
          <a:xfrm>
            <a:off x="2226588" y="6261854"/>
            <a:ext cx="2494836" cy="311706"/>
          </a:xfrm>
          <a:prstGeom prst="rect">
            <a:avLst/>
          </a:prstGeom>
          <a:noFill/>
          <a:ln/>
        </p:spPr>
        <p:txBody>
          <a:bodyPr wrap="none" lIns="0" tIns="0" rIns="0" bIns="0" rtlCol="0" anchor="t"/>
          <a:lstStyle/>
          <a:p>
            <a:pPr algn="l"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Improved Simulation</a:t>
            </a:r>
            <a:endParaRPr lang="en-US" sz="1950" dirty="0"/>
          </a:p>
        </p:txBody>
      </p:sp>
      <p:sp>
        <p:nvSpPr>
          <p:cNvPr id="19" name="Text 16"/>
          <p:cNvSpPr/>
          <p:nvPr/>
        </p:nvSpPr>
        <p:spPr>
          <a:xfrm>
            <a:off x="2226588" y="6700718"/>
            <a:ext cx="6175177" cy="678418"/>
          </a:xfrm>
          <a:prstGeom prst="rect">
            <a:avLst/>
          </a:prstGeom>
          <a:noFill/>
          <a:ln/>
        </p:spPr>
        <p:txBody>
          <a:bodyPr wrap="square" lIns="0" tIns="0" rIns="0" bIns="0" rtlCol="0" anchor="t"/>
          <a:lstStyle/>
          <a:p>
            <a:pPr algn="l" indent="0" marL="0">
              <a:lnSpc>
                <a:spcPts val="2650"/>
              </a:lnSpc>
              <a:buNone/>
            </a:pPr>
            <a:r>
              <a:rPr lang="en-US" sz="1650" dirty="0">
                <a:solidFill>
                  <a:srgbClr val="FFFFFF"/>
                </a:solidFill>
                <a:latin typeface="PT Sans" pitchFamily="34" charset="0"/>
                <a:ea typeface="PT Sans" pitchFamily="34" charset="-122"/>
                <a:cs typeface="PT Sans" pitchFamily="34" charset="-120"/>
              </a:rPr>
              <a:t>Quantum automata excel at simulating complex quantum systems, which is crucial for research and development in various fields.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5779" y="759143"/>
            <a:ext cx="7645241" cy="1259681"/>
          </a:xfrm>
          <a:prstGeom prst="rect">
            <a:avLst/>
          </a:prstGeom>
          <a:noFill/>
          <a:ln/>
        </p:spPr>
        <p:txBody>
          <a:bodyPr wrap="square" lIns="0" tIns="0" rIns="0" bIns="0" rtlCol="0" anchor="t"/>
          <a:lstStyle/>
          <a:p>
            <a:pPr indent="0" marL="0">
              <a:lnSpc>
                <a:spcPts val="4950"/>
              </a:lnSpc>
              <a:buNone/>
            </a:pPr>
            <a:r>
              <a:rPr lang="en-US" sz="3950" dirty="0">
                <a:solidFill>
                  <a:srgbClr val="FFFFFF"/>
                </a:solidFill>
                <a:latin typeface="Nunito Semi Bold" pitchFamily="34" charset="0"/>
                <a:ea typeface="Nunito Semi Bold" pitchFamily="34" charset="-122"/>
                <a:cs typeface="Nunito Semi Bold" pitchFamily="34" charset="-120"/>
              </a:rPr>
              <a:t>Hardware Requirements for Quantum Automata</a:t>
            </a:r>
            <a:endParaRPr lang="en-US" sz="3950" dirty="0"/>
          </a:p>
        </p:txBody>
      </p:sp>
      <p:sp>
        <p:nvSpPr>
          <p:cNvPr id="4" name="Shape 1"/>
          <p:cNvSpPr/>
          <p:nvPr/>
        </p:nvSpPr>
        <p:spPr>
          <a:xfrm>
            <a:off x="6235779" y="2339935"/>
            <a:ext cx="3715583" cy="2629376"/>
          </a:xfrm>
          <a:prstGeom prst="roundRect">
            <a:avLst>
              <a:gd name="adj" fmla="val 12216"/>
            </a:avLst>
          </a:prstGeom>
          <a:solidFill>
            <a:srgbClr val="00002E"/>
          </a:solidFill>
          <a:ln w="22860">
            <a:solidFill>
              <a:srgbClr val="F2B42D"/>
            </a:solidFill>
            <a:prstDash val="solid"/>
          </a:ln>
        </p:spPr>
      </p:sp>
      <p:sp>
        <p:nvSpPr>
          <p:cNvPr id="5" name="Text 2"/>
          <p:cNvSpPr/>
          <p:nvPr/>
        </p:nvSpPr>
        <p:spPr>
          <a:xfrm>
            <a:off x="6472714" y="2576870"/>
            <a:ext cx="2519124" cy="314920"/>
          </a:xfrm>
          <a:prstGeom prst="rect">
            <a:avLst/>
          </a:prstGeom>
          <a:noFill/>
          <a:ln/>
        </p:spPr>
        <p:txBody>
          <a:bodyPr wrap="none" lIns="0" tIns="0" rIns="0" bIns="0" rtlCol="0" anchor="t"/>
          <a:lstStyle/>
          <a:p>
            <a:pPr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Qubit Processors</a:t>
            </a:r>
            <a:endParaRPr lang="en-US" sz="1950" dirty="0"/>
          </a:p>
        </p:txBody>
      </p:sp>
      <p:sp>
        <p:nvSpPr>
          <p:cNvPr id="6" name="Text 3"/>
          <p:cNvSpPr/>
          <p:nvPr/>
        </p:nvSpPr>
        <p:spPr>
          <a:xfrm>
            <a:off x="6472714" y="3020258"/>
            <a:ext cx="3241715" cy="1369695"/>
          </a:xfrm>
          <a:prstGeom prst="rect">
            <a:avLst/>
          </a:prstGeom>
          <a:noFill/>
          <a:ln/>
        </p:spPr>
        <p:txBody>
          <a:bodyPr wrap="square" lIns="0" tIns="0" rIns="0" bIns="0" rtlCol="0" anchor="t"/>
          <a:lstStyle/>
          <a:p>
            <a:pPr indent="0" marL="0">
              <a:lnSpc>
                <a:spcPts val="2650"/>
              </a:lnSpc>
              <a:buNone/>
            </a:pPr>
            <a:r>
              <a:rPr lang="en-US" sz="1650" dirty="0">
                <a:solidFill>
                  <a:srgbClr val="FFFFFF"/>
                </a:solidFill>
                <a:latin typeface="PT Sans" pitchFamily="34" charset="0"/>
                <a:ea typeface="PT Sans" pitchFamily="34" charset="-122"/>
                <a:cs typeface="PT Sans" pitchFamily="34" charset="-120"/>
              </a:rPr>
              <a:t>Quantum automata require specialized qubit-based processors, with qubits maintained in a fragile quantum state.</a:t>
            </a:r>
            <a:endParaRPr lang="en-US" sz="1650" dirty="0"/>
          </a:p>
        </p:txBody>
      </p:sp>
      <p:sp>
        <p:nvSpPr>
          <p:cNvPr id="7" name="Shape 4"/>
          <p:cNvSpPr/>
          <p:nvPr/>
        </p:nvSpPr>
        <p:spPr>
          <a:xfrm>
            <a:off x="10165437" y="2339935"/>
            <a:ext cx="3715583" cy="2629376"/>
          </a:xfrm>
          <a:prstGeom prst="roundRect">
            <a:avLst>
              <a:gd name="adj" fmla="val 12216"/>
            </a:avLst>
          </a:prstGeom>
          <a:solidFill>
            <a:srgbClr val="00002E"/>
          </a:solidFill>
          <a:ln w="22860">
            <a:solidFill>
              <a:srgbClr val="D7425E"/>
            </a:solidFill>
            <a:prstDash val="solid"/>
          </a:ln>
        </p:spPr>
      </p:sp>
      <p:sp>
        <p:nvSpPr>
          <p:cNvPr id="8" name="Text 5"/>
          <p:cNvSpPr/>
          <p:nvPr/>
        </p:nvSpPr>
        <p:spPr>
          <a:xfrm>
            <a:off x="10402372" y="2576870"/>
            <a:ext cx="2519124" cy="314920"/>
          </a:xfrm>
          <a:prstGeom prst="rect">
            <a:avLst/>
          </a:prstGeom>
          <a:noFill/>
          <a:ln/>
        </p:spPr>
        <p:txBody>
          <a:bodyPr wrap="none" lIns="0" tIns="0" rIns="0" bIns="0" rtlCol="0" anchor="t"/>
          <a:lstStyle/>
          <a:p>
            <a:pPr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Cryogenic Cooling</a:t>
            </a:r>
            <a:endParaRPr lang="en-US" sz="1950" dirty="0"/>
          </a:p>
        </p:txBody>
      </p:sp>
      <p:sp>
        <p:nvSpPr>
          <p:cNvPr id="9" name="Text 6"/>
          <p:cNvSpPr/>
          <p:nvPr/>
        </p:nvSpPr>
        <p:spPr>
          <a:xfrm>
            <a:off x="10402372" y="3020258"/>
            <a:ext cx="3241715" cy="1712119"/>
          </a:xfrm>
          <a:prstGeom prst="rect">
            <a:avLst/>
          </a:prstGeom>
          <a:noFill/>
          <a:ln/>
        </p:spPr>
        <p:txBody>
          <a:bodyPr wrap="square" lIns="0" tIns="0" rIns="0" bIns="0" rtlCol="0" anchor="t"/>
          <a:lstStyle/>
          <a:p>
            <a:pPr indent="0" marL="0">
              <a:lnSpc>
                <a:spcPts val="2650"/>
              </a:lnSpc>
              <a:buNone/>
            </a:pPr>
            <a:r>
              <a:rPr lang="en-US" sz="1650" dirty="0">
                <a:solidFill>
                  <a:srgbClr val="FFFFFF"/>
                </a:solidFill>
                <a:latin typeface="PT Sans" pitchFamily="34" charset="0"/>
                <a:ea typeface="PT Sans" pitchFamily="34" charset="-122"/>
                <a:cs typeface="PT Sans" pitchFamily="34" charset="-120"/>
              </a:rPr>
              <a:t>Maintaining the delicate quantum state of qubits requires an extremely low-temperature environment, typically achieved through cryogenic cooling systems.</a:t>
            </a:r>
            <a:endParaRPr lang="en-US" sz="1650" dirty="0"/>
          </a:p>
        </p:txBody>
      </p:sp>
      <p:sp>
        <p:nvSpPr>
          <p:cNvPr id="10" name="Shape 7"/>
          <p:cNvSpPr/>
          <p:nvPr/>
        </p:nvSpPr>
        <p:spPr>
          <a:xfrm>
            <a:off x="6235779" y="5183386"/>
            <a:ext cx="3715583" cy="2286953"/>
          </a:xfrm>
          <a:prstGeom prst="roundRect">
            <a:avLst>
              <a:gd name="adj" fmla="val 14045"/>
            </a:avLst>
          </a:prstGeom>
          <a:solidFill>
            <a:srgbClr val="00002E"/>
          </a:solidFill>
          <a:ln w="22860">
            <a:solidFill>
              <a:srgbClr val="DD785E"/>
            </a:solidFill>
            <a:prstDash val="solid"/>
          </a:ln>
        </p:spPr>
      </p:sp>
      <p:sp>
        <p:nvSpPr>
          <p:cNvPr id="11" name="Text 8"/>
          <p:cNvSpPr/>
          <p:nvPr/>
        </p:nvSpPr>
        <p:spPr>
          <a:xfrm>
            <a:off x="6472714" y="5420320"/>
            <a:ext cx="2519124" cy="314920"/>
          </a:xfrm>
          <a:prstGeom prst="rect">
            <a:avLst/>
          </a:prstGeom>
          <a:noFill/>
          <a:ln/>
        </p:spPr>
        <p:txBody>
          <a:bodyPr wrap="none" lIns="0" tIns="0" rIns="0" bIns="0" rtlCol="0" anchor="t"/>
          <a:lstStyle/>
          <a:p>
            <a:pPr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Precision Control</a:t>
            </a:r>
            <a:endParaRPr lang="en-US" sz="1950" dirty="0"/>
          </a:p>
        </p:txBody>
      </p:sp>
      <p:sp>
        <p:nvSpPr>
          <p:cNvPr id="12" name="Text 9"/>
          <p:cNvSpPr/>
          <p:nvPr/>
        </p:nvSpPr>
        <p:spPr>
          <a:xfrm>
            <a:off x="6472714" y="5863709"/>
            <a:ext cx="3241715" cy="1369695"/>
          </a:xfrm>
          <a:prstGeom prst="rect">
            <a:avLst/>
          </a:prstGeom>
          <a:noFill/>
          <a:ln/>
        </p:spPr>
        <p:txBody>
          <a:bodyPr wrap="square" lIns="0" tIns="0" rIns="0" bIns="0" rtlCol="0" anchor="t"/>
          <a:lstStyle/>
          <a:p>
            <a:pPr indent="0" marL="0">
              <a:lnSpc>
                <a:spcPts val="2650"/>
              </a:lnSpc>
              <a:buNone/>
            </a:pPr>
            <a:r>
              <a:rPr lang="en-US" sz="1650" dirty="0">
                <a:solidFill>
                  <a:srgbClr val="FFFFFF"/>
                </a:solidFill>
                <a:latin typeface="PT Sans" pitchFamily="34" charset="0"/>
                <a:ea typeface="PT Sans" pitchFamily="34" charset="-122"/>
                <a:cs typeface="PT Sans" pitchFamily="34" charset="-120"/>
              </a:rPr>
              <a:t>Precise control and manipulation of quantum states is essential for the proper functioning of quantum automata.</a:t>
            </a:r>
            <a:endParaRPr lang="en-US" sz="1650" dirty="0"/>
          </a:p>
        </p:txBody>
      </p:sp>
      <p:sp>
        <p:nvSpPr>
          <p:cNvPr id="13" name="Shape 10"/>
          <p:cNvSpPr/>
          <p:nvPr/>
        </p:nvSpPr>
        <p:spPr>
          <a:xfrm>
            <a:off x="10165437" y="5183386"/>
            <a:ext cx="3715583" cy="2286953"/>
          </a:xfrm>
          <a:prstGeom prst="roundRect">
            <a:avLst>
              <a:gd name="adj" fmla="val 14045"/>
            </a:avLst>
          </a:prstGeom>
          <a:solidFill>
            <a:srgbClr val="00002E"/>
          </a:solidFill>
          <a:ln w="22860">
            <a:solidFill>
              <a:srgbClr val="48A8E2"/>
            </a:solidFill>
            <a:prstDash val="solid"/>
          </a:ln>
        </p:spPr>
      </p:sp>
      <p:sp>
        <p:nvSpPr>
          <p:cNvPr id="14" name="Text 11"/>
          <p:cNvSpPr/>
          <p:nvPr/>
        </p:nvSpPr>
        <p:spPr>
          <a:xfrm>
            <a:off x="10402372" y="5420320"/>
            <a:ext cx="2519124" cy="314920"/>
          </a:xfrm>
          <a:prstGeom prst="rect">
            <a:avLst/>
          </a:prstGeom>
          <a:noFill/>
          <a:ln/>
        </p:spPr>
        <p:txBody>
          <a:bodyPr wrap="none" lIns="0" tIns="0" rIns="0" bIns="0" rtlCol="0" anchor="t"/>
          <a:lstStyle/>
          <a:p>
            <a:pPr indent="0" marL="0">
              <a:lnSpc>
                <a:spcPts val="2450"/>
              </a:lnSpc>
              <a:buNone/>
            </a:pPr>
            <a:r>
              <a:rPr lang="en-US" sz="1950" dirty="0">
                <a:solidFill>
                  <a:srgbClr val="FFFFFF"/>
                </a:solidFill>
                <a:latin typeface="Nunito Semi Bold" pitchFamily="34" charset="0"/>
                <a:ea typeface="Nunito Semi Bold" pitchFamily="34" charset="-122"/>
                <a:cs typeface="Nunito Semi Bold" pitchFamily="34" charset="-120"/>
              </a:rPr>
              <a:t>Quantum Memory</a:t>
            </a:r>
            <a:endParaRPr lang="en-US" sz="1950" dirty="0"/>
          </a:p>
        </p:txBody>
      </p:sp>
      <p:sp>
        <p:nvSpPr>
          <p:cNvPr id="15" name="Text 12"/>
          <p:cNvSpPr/>
          <p:nvPr/>
        </p:nvSpPr>
        <p:spPr>
          <a:xfrm>
            <a:off x="10402372" y="5863709"/>
            <a:ext cx="3241715" cy="1369695"/>
          </a:xfrm>
          <a:prstGeom prst="rect">
            <a:avLst/>
          </a:prstGeom>
          <a:noFill/>
          <a:ln/>
        </p:spPr>
        <p:txBody>
          <a:bodyPr wrap="square" lIns="0" tIns="0" rIns="0" bIns="0" rtlCol="0" anchor="t"/>
          <a:lstStyle/>
          <a:p>
            <a:pPr indent="0" marL="0">
              <a:lnSpc>
                <a:spcPts val="2650"/>
              </a:lnSpc>
              <a:buNone/>
            </a:pPr>
            <a:r>
              <a:rPr lang="en-US" sz="1650" dirty="0">
                <a:solidFill>
                  <a:srgbClr val="FFFFFF"/>
                </a:solidFill>
                <a:latin typeface="PT Sans" pitchFamily="34" charset="0"/>
                <a:ea typeface="PT Sans" pitchFamily="34" charset="-122"/>
                <a:cs typeface="PT Sans" pitchFamily="34" charset="-120"/>
              </a:rPr>
              <a:t>Reliable quantum memory is crucial for storing and processing quantum information within the quantum automata.</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45581"/>
          </a:xfrm>
          <a:prstGeom prst="rect">
            <a:avLst/>
          </a:prstGeom>
        </p:spPr>
      </p:pic>
      <p:sp>
        <p:nvSpPr>
          <p:cNvPr id="3" name="Text 0"/>
          <p:cNvSpPr/>
          <p:nvPr/>
        </p:nvSpPr>
        <p:spPr>
          <a:xfrm>
            <a:off x="768668" y="3685223"/>
            <a:ext cx="8904923" cy="646033"/>
          </a:xfrm>
          <a:prstGeom prst="rect">
            <a:avLst/>
          </a:prstGeom>
          <a:noFill/>
          <a:ln/>
        </p:spPr>
        <p:txBody>
          <a:bodyPr wrap="none" lIns="0" tIns="0" rIns="0" bIns="0" rtlCol="0" anchor="t"/>
          <a:lstStyle/>
          <a:p>
            <a:pPr indent="0" marL="0">
              <a:lnSpc>
                <a:spcPts val="5050"/>
              </a:lnSpc>
              <a:buNone/>
            </a:pPr>
            <a:r>
              <a:rPr lang="en-US" sz="4050" dirty="0">
                <a:solidFill>
                  <a:srgbClr val="FFFFFF"/>
                </a:solidFill>
                <a:latin typeface="Nunito Semi Bold" pitchFamily="34" charset="0"/>
                <a:ea typeface="Nunito Semi Bold" pitchFamily="34" charset="-122"/>
                <a:cs typeface="Nunito Semi Bold" pitchFamily="34" charset="-120"/>
              </a:rPr>
              <a:t>Circuit Design for Quantum Automata</a:t>
            </a:r>
            <a:endParaRPr lang="en-US" sz="4050" dirty="0"/>
          </a:p>
        </p:txBody>
      </p:sp>
      <p:pic>
        <p:nvPicPr>
          <p:cNvPr id="4" name="Image 1" descr="preencoded.png">    </p:cNvPr>
          <p:cNvPicPr>
            <a:picLocks noChangeAspect="1"/>
          </p:cNvPicPr>
          <p:nvPr/>
        </p:nvPicPr>
        <p:blipFill>
          <a:blip r:embed="rId2"/>
          <a:stretch>
            <a:fillRect/>
          </a:stretch>
        </p:blipFill>
        <p:spPr>
          <a:xfrm>
            <a:off x="768668" y="4660702"/>
            <a:ext cx="549116" cy="549116"/>
          </a:xfrm>
          <a:prstGeom prst="rect">
            <a:avLst/>
          </a:prstGeom>
        </p:spPr>
      </p:pic>
      <p:sp>
        <p:nvSpPr>
          <p:cNvPr id="5" name="Text 1"/>
          <p:cNvSpPr/>
          <p:nvPr/>
        </p:nvSpPr>
        <p:spPr>
          <a:xfrm>
            <a:off x="768668" y="5429369"/>
            <a:ext cx="2584133" cy="322898"/>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Quantum Gates</a:t>
            </a:r>
            <a:endParaRPr lang="en-US" sz="2000" dirty="0"/>
          </a:p>
        </p:txBody>
      </p:sp>
      <p:sp>
        <p:nvSpPr>
          <p:cNvPr id="6" name="Text 2"/>
          <p:cNvSpPr/>
          <p:nvPr/>
        </p:nvSpPr>
        <p:spPr>
          <a:xfrm>
            <a:off x="768668" y="5883950"/>
            <a:ext cx="3026093" cy="1405890"/>
          </a:xfrm>
          <a:prstGeom prst="rect">
            <a:avLst/>
          </a:prstGeom>
          <a:noFill/>
          <a:ln/>
        </p:spPr>
        <p:txBody>
          <a:bodyPr wrap="square" lIns="0" tIns="0" rIns="0" bIns="0" rtlCol="0" anchor="t"/>
          <a:lstStyle/>
          <a:p>
            <a:pPr algn="l" indent="0" marL="0">
              <a:lnSpc>
                <a:spcPts val="2750"/>
              </a:lnSpc>
              <a:buNone/>
            </a:pPr>
            <a:r>
              <a:rPr lang="en-US" sz="1700" dirty="0">
                <a:solidFill>
                  <a:srgbClr val="FFFFFF"/>
                </a:solidFill>
                <a:latin typeface="PT Sans" pitchFamily="34" charset="0"/>
                <a:ea typeface="PT Sans" pitchFamily="34" charset="-122"/>
                <a:cs typeface="PT Sans" pitchFamily="34" charset="-120"/>
              </a:rPr>
              <a:t>Quantum automata rely on specialized quantum logic gates to perform quantum computations.</a:t>
            </a:r>
            <a:endParaRPr lang="en-US" sz="1700" dirty="0"/>
          </a:p>
        </p:txBody>
      </p:sp>
      <p:pic>
        <p:nvPicPr>
          <p:cNvPr id="7" name="Image 2" descr="preencoded.png">    </p:cNvPr>
          <p:cNvPicPr>
            <a:picLocks noChangeAspect="1"/>
          </p:cNvPicPr>
          <p:nvPr/>
        </p:nvPicPr>
        <p:blipFill>
          <a:blip r:embed="rId3"/>
          <a:stretch>
            <a:fillRect/>
          </a:stretch>
        </p:blipFill>
        <p:spPr>
          <a:xfrm>
            <a:off x="4124206" y="4660702"/>
            <a:ext cx="549116" cy="549116"/>
          </a:xfrm>
          <a:prstGeom prst="rect">
            <a:avLst/>
          </a:prstGeom>
        </p:spPr>
      </p:pic>
      <p:sp>
        <p:nvSpPr>
          <p:cNvPr id="8" name="Text 3"/>
          <p:cNvSpPr/>
          <p:nvPr/>
        </p:nvSpPr>
        <p:spPr>
          <a:xfrm>
            <a:off x="4124206" y="5429369"/>
            <a:ext cx="2584133" cy="322898"/>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Qubit Manipulation</a:t>
            </a:r>
            <a:endParaRPr lang="en-US" sz="2000" dirty="0"/>
          </a:p>
        </p:txBody>
      </p:sp>
      <p:sp>
        <p:nvSpPr>
          <p:cNvPr id="9" name="Text 4"/>
          <p:cNvSpPr/>
          <p:nvPr/>
        </p:nvSpPr>
        <p:spPr>
          <a:xfrm>
            <a:off x="4124206" y="5883950"/>
            <a:ext cx="3026212" cy="1405890"/>
          </a:xfrm>
          <a:prstGeom prst="rect">
            <a:avLst/>
          </a:prstGeom>
          <a:noFill/>
          <a:ln/>
        </p:spPr>
        <p:txBody>
          <a:bodyPr wrap="square" lIns="0" tIns="0" rIns="0" bIns="0" rtlCol="0" anchor="t"/>
          <a:lstStyle/>
          <a:p>
            <a:pPr algn="l" indent="0" marL="0">
              <a:lnSpc>
                <a:spcPts val="2750"/>
              </a:lnSpc>
              <a:buNone/>
            </a:pPr>
            <a:r>
              <a:rPr lang="en-US" sz="1700" dirty="0">
                <a:solidFill>
                  <a:srgbClr val="FFFFFF"/>
                </a:solidFill>
                <a:latin typeface="PT Sans" pitchFamily="34" charset="0"/>
                <a:ea typeface="PT Sans" pitchFamily="34" charset="-122"/>
                <a:cs typeface="PT Sans" pitchFamily="34" charset="-120"/>
              </a:rPr>
              <a:t>Precise control and manipulation of qubits is essential for the circuit design of quantum automata.</a:t>
            </a:r>
            <a:endParaRPr lang="en-US" sz="1700" dirty="0"/>
          </a:p>
        </p:txBody>
      </p:sp>
      <p:pic>
        <p:nvPicPr>
          <p:cNvPr id="10" name="Image 3" descr="preencoded.png">    </p:cNvPr>
          <p:cNvPicPr>
            <a:picLocks noChangeAspect="1"/>
          </p:cNvPicPr>
          <p:nvPr/>
        </p:nvPicPr>
        <p:blipFill>
          <a:blip r:embed="rId4"/>
          <a:stretch>
            <a:fillRect/>
          </a:stretch>
        </p:blipFill>
        <p:spPr>
          <a:xfrm>
            <a:off x="7479863" y="4660702"/>
            <a:ext cx="549116" cy="549116"/>
          </a:xfrm>
          <a:prstGeom prst="rect">
            <a:avLst/>
          </a:prstGeom>
        </p:spPr>
      </p:pic>
      <p:sp>
        <p:nvSpPr>
          <p:cNvPr id="11" name="Text 5"/>
          <p:cNvSpPr/>
          <p:nvPr/>
        </p:nvSpPr>
        <p:spPr>
          <a:xfrm>
            <a:off x="7479863" y="5429369"/>
            <a:ext cx="2826544" cy="322898"/>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Quantum Entanglement</a:t>
            </a:r>
            <a:endParaRPr lang="en-US" sz="2000" dirty="0"/>
          </a:p>
        </p:txBody>
      </p:sp>
      <p:sp>
        <p:nvSpPr>
          <p:cNvPr id="12" name="Text 6"/>
          <p:cNvSpPr/>
          <p:nvPr/>
        </p:nvSpPr>
        <p:spPr>
          <a:xfrm>
            <a:off x="7479863" y="5883950"/>
            <a:ext cx="3026212" cy="1405890"/>
          </a:xfrm>
          <a:prstGeom prst="rect">
            <a:avLst/>
          </a:prstGeom>
          <a:noFill/>
          <a:ln/>
        </p:spPr>
        <p:txBody>
          <a:bodyPr wrap="square" lIns="0" tIns="0" rIns="0" bIns="0" rtlCol="0" anchor="t"/>
          <a:lstStyle/>
          <a:p>
            <a:pPr algn="l" indent="0" marL="0">
              <a:lnSpc>
                <a:spcPts val="2750"/>
              </a:lnSpc>
              <a:buNone/>
            </a:pPr>
            <a:r>
              <a:rPr lang="en-US" sz="1700" dirty="0">
                <a:solidFill>
                  <a:srgbClr val="FFFFFF"/>
                </a:solidFill>
                <a:latin typeface="PT Sans" pitchFamily="34" charset="0"/>
                <a:ea typeface="PT Sans" pitchFamily="34" charset="-122"/>
                <a:cs typeface="PT Sans" pitchFamily="34" charset="-120"/>
              </a:rPr>
              <a:t>Exploiting the phenomenon of quantum entanglement is crucial for achieving efficient quantum computations.</a:t>
            </a:r>
            <a:endParaRPr lang="en-US" sz="1700" dirty="0"/>
          </a:p>
        </p:txBody>
      </p:sp>
      <p:pic>
        <p:nvPicPr>
          <p:cNvPr id="13" name="Image 4" descr="preencoded.png">    </p:cNvPr>
          <p:cNvPicPr>
            <a:picLocks noChangeAspect="1"/>
          </p:cNvPicPr>
          <p:nvPr/>
        </p:nvPicPr>
        <p:blipFill>
          <a:blip r:embed="rId5"/>
          <a:stretch>
            <a:fillRect/>
          </a:stretch>
        </p:blipFill>
        <p:spPr>
          <a:xfrm>
            <a:off x="10835521" y="4660702"/>
            <a:ext cx="549116" cy="549116"/>
          </a:xfrm>
          <a:prstGeom prst="rect">
            <a:avLst/>
          </a:prstGeom>
        </p:spPr>
      </p:pic>
      <p:sp>
        <p:nvSpPr>
          <p:cNvPr id="14" name="Text 7"/>
          <p:cNvSpPr/>
          <p:nvPr/>
        </p:nvSpPr>
        <p:spPr>
          <a:xfrm>
            <a:off x="10835521" y="5429369"/>
            <a:ext cx="2584133" cy="322898"/>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Error Correction</a:t>
            </a:r>
            <a:endParaRPr lang="en-US" sz="2000" dirty="0"/>
          </a:p>
        </p:txBody>
      </p:sp>
      <p:sp>
        <p:nvSpPr>
          <p:cNvPr id="15" name="Text 8"/>
          <p:cNvSpPr/>
          <p:nvPr/>
        </p:nvSpPr>
        <p:spPr>
          <a:xfrm>
            <a:off x="10835521" y="5883950"/>
            <a:ext cx="3026212" cy="1405890"/>
          </a:xfrm>
          <a:prstGeom prst="rect">
            <a:avLst/>
          </a:prstGeom>
          <a:noFill/>
          <a:ln/>
        </p:spPr>
        <p:txBody>
          <a:bodyPr wrap="square" lIns="0" tIns="0" rIns="0" bIns="0" rtlCol="0" anchor="t"/>
          <a:lstStyle/>
          <a:p>
            <a:pPr algn="l" indent="0" marL="0">
              <a:lnSpc>
                <a:spcPts val="2750"/>
              </a:lnSpc>
              <a:buNone/>
            </a:pPr>
            <a:r>
              <a:rPr lang="en-US" sz="1700" dirty="0">
                <a:solidFill>
                  <a:srgbClr val="FFFFFF"/>
                </a:solidFill>
                <a:latin typeface="PT Sans" pitchFamily="34" charset="0"/>
                <a:ea typeface="PT Sans" pitchFamily="34" charset="-122"/>
                <a:cs typeface="PT Sans" pitchFamily="34" charset="-120"/>
              </a:rPr>
              <a:t>Robust error correction techniques are necessary to mitigate the fragile nature of quantum states.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9233" y="694492"/>
            <a:ext cx="7618333" cy="1282303"/>
          </a:xfrm>
          <a:prstGeom prst="rect">
            <a:avLst/>
          </a:prstGeom>
          <a:noFill/>
          <a:ln/>
        </p:spPr>
        <p:txBody>
          <a:bodyPr wrap="square" lIns="0" tIns="0" rIns="0" bIns="0" rtlCol="0" anchor="t"/>
          <a:lstStyle/>
          <a:p>
            <a:pPr indent="0" marL="0">
              <a:lnSpc>
                <a:spcPts val="5000"/>
              </a:lnSpc>
              <a:buNone/>
            </a:pPr>
            <a:r>
              <a:rPr lang="en-US" sz="4000" dirty="0">
                <a:solidFill>
                  <a:srgbClr val="FFFFFF"/>
                </a:solidFill>
                <a:latin typeface="Nunito Semi Bold" pitchFamily="34" charset="0"/>
                <a:ea typeface="Nunito Semi Bold" pitchFamily="34" charset="-122"/>
                <a:cs typeface="Nunito Semi Bold" pitchFamily="34" charset="-120"/>
              </a:rPr>
              <a:t>Quantum Error Correction Techniques</a:t>
            </a:r>
            <a:endParaRPr lang="en-US" sz="4000" dirty="0"/>
          </a:p>
        </p:txBody>
      </p:sp>
      <p:pic>
        <p:nvPicPr>
          <p:cNvPr id="4" name="Image 1" descr="preencoded.png">    </p:cNvPr>
          <p:cNvPicPr>
            <a:picLocks noChangeAspect="1"/>
          </p:cNvPicPr>
          <p:nvPr/>
        </p:nvPicPr>
        <p:blipFill>
          <a:blip r:embed="rId2"/>
          <a:stretch>
            <a:fillRect/>
          </a:stretch>
        </p:blipFill>
        <p:spPr>
          <a:xfrm>
            <a:off x="6249233" y="2303740"/>
            <a:ext cx="1089898" cy="1743789"/>
          </a:xfrm>
          <a:prstGeom prst="rect">
            <a:avLst/>
          </a:prstGeom>
        </p:spPr>
      </p:pic>
      <p:sp>
        <p:nvSpPr>
          <p:cNvPr id="5" name="Text 1"/>
          <p:cNvSpPr/>
          <p:nvPr/>
        </p:nvSpPr>
        <p:spPr>
          <a:xfrm>
            <a:off x="7666077" y="2521625"/>
            <a:ext cx="2670334" cy="320516"/>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Quantum Decoherence</a:t>
            </a:r>
            <a:endParaRPr lang="en-US" sz="2000" dirty="0"/>
          </a:p>
        </p:txBody>
      </p:sp>
      <p:sp>
        <p:nvSpPr>
          <p:cNvPr id="6" name="Text 2"/>
          <p:cNvSpPr/>
          <p:nvPr/>
        </p:nvSpPr>
        <p:spPr>
          <a:xfrm>
            <a:off x="7666077" y="2972872"/>
            <a:ext cx="6201489" cy="697468"/>
          </a:xfrm>
          <a:prstGeom prst="rect">
            <a:avLst/>
          </a:prstGeom>
          <a:noFill/>
          <a:ln/>
        </p:spPr>
        <p:txBody>
          <a:bodyPr wrap="square" lIns="0" tIns="0" rIns="0" bIns="0" rtlCol="0" anchor="t"/>
          <a:lstStyle/>
          <a:p>
            <a:pPr algn="l" indent="0" marL="0">
              <a:lnSpc>
                <a:spcPts val="2700"/>
              </a:lnSpc>
              <a:buNone/>
            </a:pPr>
            <a:r>
              <a:rPr lang="en-US" sz="1700" dirty="0">
                <a:solidFill>
                  <a:srgbClr val="FFFFFF"/>
                </a:solidFill>
                <a:latin typeface="PT Sans" pitchFamily="34" charset="0"/>
                <a:ea typeface="PT Sans" pitchFamily="34" charset="-122"/>
                <a:cs typeface="PT Sans" pitchFamily="34" charset="-120"/>
              </a:rPr>
              <a:t>Qubits are highly susceptible to environmental interference, leading to quantum decoherence and errors.</a:t>
            </a:r>
            <a:endParaRPr lang="en-US" sz="1700" dirty="0"/>
          </a:p>
        </p:txBody>
      </p:sp>
      <p:pic>
        <p:nvPicPr>
          <p:cNvPr id="7" name="Image 2" descr="preencoded.png">    </p:cNvPr>
          <p:cNvPicPr>
            <a:picLocks noChangeAspect="1"/>
          </p:cNvPicPr>
          <p:nvPr/>
        </p:nvPicPr>
        <p:blipFill>
          <a:blip r:embed="rId3"/>
          <a:stretch>
            <a:fillRect/>
          </a:stretch>
        </p:blipFill>
        <p:spPr>
          <a:xfrm>
            <a:off x="6249233" y="4047530"/>
            <a:ext cx="1089898" cy="1743789"/>
          </a:xfrm>
          <a:prstGeom prst="rect">
            <a:avLst/>
          </a:prstGeom>
        </p:spPr>
      </p:pic>
      <p:sp>
        <p:nvSpPr>
          <p:cNvPr id="8" name="Text 3"/>
          <p:cNvSpPr/>
          <p:nvPr/>
        </p:nvSpPr>
        <p:spPr>
          <a:xfrm>
            <a:off x="7666077" y="4265414"/>
            <a:ext cx="2586514" cy="320516"/>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Redundancy Encoding</a:t>
            </a:r>
            <a:endParaRPr lang="en-US" sz="2000" dirty="0"/>
          </a:p>
        </p:txBody>
      </p:sp>
      <p:sp>
        <p:nvSpPr>
          <p:cNvPr id="9" name="Text 4"/>
          <p:cNvSpPr/>
          <p:nvPr/>
        </p:nvSpPr>
        <p:spPr>
          <a:xfrm>
            <a:off x="7666077" y="4716661"/>
            <a:ext cx="6201489" cy="697468"/>
          </a:xfrm>
          <a:prstGeom prst="rect">
            <a:avLst/>
          </a:prstGeom>
          <a:noFill/>
          <a:ln/>
        </p:spPr>
        <p:txBody>
          <a:bodyPr wrap="square" lIns="0" tIns="0" rIns="0" bIns="0" rtlCol="0" anchor="t"/>
          <a:lstStyle/>
          <a:p>
            <a:pPr algn="l" indent="0" marL="0">
              <a:lnSpc>
                <a:spcPts val="2700"/>
              </a:lnSpc>
              <a:buNone/>
            </a:pPr>
            <a:r>
              <a:rPr lang="en-US" sz="1700" dirty="0">
                <a:solidFill>
                  <a:srgbClr val="FFFFFF"/>
                </a:solidFill>
                <a:latin typeface="PT Sans" pitchFamily="34" charset="0"/>
                <a:ea typeface="PT Sans" pitchFamily="34" charset="-122"/>
                <a:cs typeface="PT Sans" pitchFamily="34" charset="-120"/>
              </a:rPr>
              <a:t>Quantum error correction employs redundancy encoding, where multiple qubits represent a single logical qubit.</a:t>
            </a:r>
            <a:endParaRPr lang="en-US" sz="1700" dirty="0"/>
          </a:p>
        </p:txBody>
      </p:sp>
      <p:pic>
        <p:nvPicPr>
          <p:cNvPr id="10" name="Image 3" descr="preencoded.png">    </p:cNvPr>
          <p:cNvPicPr>
            <a:picLocks noChangeAspect="1"/>
          </p:cNvPicPr>
          <p:nvPr/>
        </p:nvPicPr>
        <p:blipFill>
          <a:blip r:embed="rId4"/>
          <a:stretch>
            <a:fillRect/>
          </a:stretch>
        </p:blipFill>
        <p:spPr>
          <a:xfrm>
            <a:off x="6249233" y="5791319"/>
            <a:ext cx="1089898" cy="1743789"/>
          </a:xfrm>
          <a:prstGeom prst="rect">
            <a:avLst/>
          </a:prstGeom>
        </p:spPr>
      </p:pic>
      <p:sp>
        <p:nvSpPr>
          <p:cNvPr id="11" name="Text 5"/>
          <p:cNvSpPr/>
          <p:nvPr/>
        </p:nvSpPr>
        <p:spPr>
          <a:xfrm>
            <a:off x="7666077" y="6009203"/>
            <a:ext cx="3804404" cy="320516"/>
          </a:xfrm>
          <a:prstGeom prst="rect">
            <a:avLst/>
          </a:prstGeom>
          <a:noFill/>
          <a:ln/>
        </p:spPr>
        <p:txBody>
          <a:bodyPr wrap="none" lIns="0" tIns="0" rIns="0" bIns="0" rtlCol="0" anchor="t"/>
          <a:lstStyle/>
          <a:p>
            <a:pPr algn="l" indent="0" marL="0">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Quantum Error Correction Codes</a:t>
            </a:r>
            <a:endParaRPr lang="en-US" sz="2000" dirty="0"/>
          </a:p>
        </p:txBody>
      </p:sp>
      <p:sp>
        <p:nvSpPr>
          <p:cNvPr id="12" name="Text 6"/>
          <p:cNvSpPr/>
          <p:nvPr/>
        </p:nvSpPr>
        <p:spPr>
          <a:xfrm>
            <a:off x="7666077" y="6460450"/>
            <a:ext cx="6201489" cy="697468"/>
          </a:xfrm>
          <a:prstGeom prst="rect">
            <a:avLst/>
          </a:prstGeom>
          <a:noFill/>
          <a:ln/>
        </p:spPr>
        <p:txBody>
          <a:bodyPr wrap="square" lIns="0" tIns="0" rIns="0" bIns="0" rtlCol="0" anchor="t"/>
          <a:lstStyle/>
          <a:p>
            <a:pPr algn="l" indent="0" marL="0">
              <a:lnSpc>
                <a:spcPts val="2700"/>
              </a:lnSpc>
              <a:buNone/>
            </a:pPr>
            <a:r>
              <a:rPr lang="en-US" sz="1700" dirty="0">
                <a:solidFill>
                  <a:srgbClr val="FFFFFF"/>
                </a:solidFill>
                <a:latin typeface="PT Sans" pitchFamily="34" charset="0"/>
                <a:ea typeface="PT Sans" pitchFamily="34" charset="-122"/>
                <a:cs typeface="PT Sans" pitchFamily="34" charset="-120"/>
              </a:rPr>
              <a:t>Specialized quantum error correction codes, such as the Shor code, are used to detect and correct errors in quantum computations.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2118241"/>
            <a:ext cx="12924711"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Cryptographic Applications of Quantum Automata</a:t>
            </a:r>
            <a:endParaRPr lang="en-US" sz="4400" dirty="0"/>
          </a:p>
        </p:txBody>
      </p:sp>
      <p:sp>
        <p:nvSpPr>
          <p:cNvPr id="3" name="Text 1"/>
          <p:cNvSpPr/>
          <p:nvPr/>
        </p:nvSpPr>
        <p:spPr>
          <a:xfrm>
            <a:off x="837724" y="3420547"/>
            <a:ext cx="3331964"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Quantum Key Distribution</a:t>
            </a:r>
            <a:endParaRPr lang="en-US" sz="2200" dirty="0"/>
          </a:p>
        </p:txBody>
      </p:sp>
      <p:sp>
        <p:nvSpPr>
          <p:cNvPr id="4" name="Text 2"/>
          <p:cNvSpPr/>
          <p:nvPr/>
        </p:nvSpPr>
        <p:spPr>
          <a:xfrm>
            <a:off x="837724" y="4011811"/>
            <a:ext cx="3928586" cy="1149072"/>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automata enable secure quantum key distribution, which is the foundation of quantum cryptography.</a:t>
            </a:r>
            <a:endParaRPr lang="en-US" sz="1850" dirty="0"/>
          </a:p>
        </p:txBody>
      </p:sp>
      <p:sp>
        <p:nvSpPr>
          <p:cNvPr id="5" name="Text 3"/>
          <p:cNvSpPr/>
          <p:nvPr/>
        </p:nvSpPr>
        <p:spPr>
          <a:xfrm>
            <a:off x="5357813" y="3420547"/>
            <a:ext cx="3928586" cy="703898"/>
          </a:xfrm>
          <a:prstGeom prst="rect">
            <a:avLst/>
          </a:prstGeom>
          <a:noFill/>
          <a:ln/>
        </p:spPr>
        <p:txBody>
          <a:bodyPr wrap="squar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Factorization of Large Numbers</a:t>
            </a:r>
            <a:endParaRPr lang="en-US" sz="2200" dirty="0"/>
          </a:p>
        </p:txBody>
      </p:sp>
      <p:sp>
        <p:nvSpPr>
          <p:cNvPr id="6" name="Text 4"/>
          <p:cNvSpPr/>
          <p:nvPr/>
        </p:nvSpPr>
        <p:spPr>
          <a:xfrm>
            <a:off x="5357813" y="4363760"/>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algorithms, such as Shor's algorithm, can efficiently factor large numbers, breaking traditional encryption schemes.</a:t>
            </a:r>
            <a:endParaRPr lang="en-US" sz="1850" dirty="0"/>
          </a:p>
        </p:txBody>
      </p:sp>
      <p:sp>
        <p:nvSpPr>
          <p:cNvPr id="7" name="Text 5"/>
          <p:cNvSpPr/>
          <p:nvPr/>
        </p:nvSpPr>
        <p:spPr>
          <a:xfrm>
            <a:off x="9877901" y="3420547"/>
            <a:ext cx="3579376"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Quantum Digital Signatures</a:t>
            </a:r>
            <a:endParaRPr lang="en-US" sz="2200" dirty="0"/>
          </a:p>
        </p:txBody>
      </p:sp>
      <p:sp>
        <p:nvSpPr>
          <p:cNvPr id="8" name="Text 6"/>
          <p:cNvSpPr/>
          <p:nvPr/>
        </p:nvSpPr>
        <p:spPr>
          <a:xfrm>
            <a:off x="9877901" y="4011811"/>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Quantum automata can be used to create quantum digital signatures, providing enhanced security and non-repudiation.</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182291"/>
            <a:ext cx="6985516"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Challenges and Limitations</a:t>
            </a:r>
            <a:endParaRPr lang="en-US" sz="4400" dirty="0"/>
          </a:p>
        </p:txBody>
      </p:sp>
      <p:sp>
        <p:nvSpPr>
          <p:cNvPr id="4" name="Shape 1"/>
          <p:cNvSpPr/>
          <p:nvPr/>
        </p:nvSpPr>
        <p:spPr>
          <a:xfrm>
            <a:off x="837724" y="2514481"/>
            <a:ext cx="538520" cy="538520"/>
          </a:xfrm>
          <a:prstGeom prst="roundRect">
            <a:avLst>
              <a:gd name="adj" fmla="val 66677"/>
            </a:avLst>
          </a:prstGeom>
          <a:solidFill>
            <a:srgbClr val="00002E"/>
          </a:solidFill>
          <a:ln w="22860">
            <a:solidFill>
              <a:srgbClr val="F2B42D"/>
            </a:solidFill>
            <a:prstDash val="solid"/>
          </a:ln>
        </p:spPr>
      </p:sp>
      <p:sp>
        <p:nvSpPr>
          <p:cNvPr id="5" name="Text 2"/>
          <p:cNvSpPr/>
          <p:nvPr/>
        </p:nvSpPr>
        <p:spPr>
          <a:xfrm>
            <a:off x="1005602" y="2614732"/>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1</a:t>
            </a:r>
            <a:endParaRPr lang="en-US" sz="2650" dirty="0"/>
          </a:p>
        </p:txBody>
      </p:sp>
      <p:sp>
        <p:nvSpPr>
          <p:cNvPr id="6" name="Text 3"/>
          <p:cNvSpPr/>
          <p:nvPr/>
        </p:nvSpPr>
        <p:spPr>
          <a:xfrm>
            <a:off x="1615559" y="2514481"/>
            <a:ext cx="2836783" cy="703898"/>
          </a:xfrm>
          <a:prstGeom prst="rect">
            <a:avLst/>
          </a:prstGeom>
          <a:noFill/>
          <a:ln/>
        </p:spPr>
        <p:txBody>
          <a:bodyPr wrap="squar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Fragile Quantum States</a:t>
            </a:r>
            <a:endParaRPr lang="en-US" sz="2200" dirty="0"/>
          </a:p>
        </p:txBody>
      </p:sp>
      <p:sp>
        <p:nvSpPr>
          <p:cNvPr id="7" name="Text 4"/>
          <p:cNvSpPr/>
          <p:nvPr/>
        </p:nvSpPr>
        <p:spPr>
          <a:xfrm>
            <a:off x="1615559" y="3361968"/>
            <a:ext cx="2836783" cy="1915120"/>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Maintaining the delicate quantum states of qubits is a significant challenge due to the susceptibility to environmental interference.</a:t>
            </a:r>
            <a:endParaRPr lang="en-US" sz="1850" dirty="0"/>
          </a:p>
        </p:txBody>
      </p:sp>
      <p:sp>
        <p:nvSpPr>
          <p:cNvPr id="8" name="Shape 5"/>
          <p:cNvSpPr/>
          <p:nvPr/>
        </p:nvSpPr>
        <p:spPr>
          <a:xfrm>
            <a:off x="4691658" y="2514481"/>
            <a:ext cx="538520" cy="538520"/>
          </a:xfrm>
          <a:prstGeom prst="roundRect">
            <a:avLst>
              <a:gd name="adj" fmla="val 66677"/>
            </a:avLst>
          </a:prstGeom>
          <a:solidFill>
            <a:srgbClr val="00002E"/>
          </a:solidFill>
          <a:ln w="22860">
            <a:solidFill>
              <a:srgbClr val="D7425E"/>
            </a:solidFill>
            <a:prstDash val="solid"/>
          </a:ln>
        </p:spPr>
      </p:sp>
      <p:sp>
        <p:nvSpPr>
          <p:cNvPr id="9" name="Text 6"/>
          <p:cNvSpPr/>
          <p:nvPr/>
        </p:nvSpPr>
        <p:spPr>
          <a:xfrm>
            <a:off x="4859536" y="2614732"/>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2</a:t>
            </a:r>
            <a:endParaRPr lang="en-US" sz="2650" dirty="0"/>
          </a:p>
        </p:txBody>
      </p:sp>
      <p:sp>
        <p:nvSpPr>
          <p:cNvPr id="10" name="Text 7"/>
          <p:cNvSpPr/>
          <p:nvPr/>
        </p:nvSpPr>
        <p:spPr>
          <a:xfrm>
            <a:off x="5469493" y="2514481"/>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Scalability Issues</a:t>
            </a:r>
            <a:endParaRPr lang="en-US" sz="2200" dirty="0"/>
          </a:p>
        </p:txBody>
      </p:sp>
      <p:sp>
        <p:nvSpPr>
          <p:cNvPr id="11" name="Text 8"/>
          <p:cNvSpPr/>
          <p:nvPr/>
        </p:nvSpPr>
        <p:spPr>
          <a:xfrm>
            <a:off x="5469493" y="3010019"/>
            <a:ext cx="2836783" cy="1915120"/>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Scaling up the number of qubits while maintaining performance and reliability is a major hurdle in quantum computing.</a:t>
            </a:r>
            <a:endParaRPr lang="en-US" sz="1850" dirty="0"/>
          </a:p>
        </p:txBody>
      </p:sp>
      <p:sp>
        <p:nvSpPr>
          <p:cNvPr id="12" name="Shape 9"/>
          <p:cNvSpPr/>
          <p:nvPr/>
        </p:nvSpPr>
        <p:spPr>
          <a:xfrm>
            <a:off x="837724" y="5785604"/>
            <a:ext cx="538520" cy="538520"/>
          </a:xfrm>
          <a:prstGeom prst="roundRect">
            <a:avLst>
              <a:gd name="adj" fmla="val 66677"/>
            </a:avLst>
          </a:prstGeom>
          <a:solidFill>
            <a:srgbClr val="00002E"/>
          </a:solidFill>
          <a:ln w="22860">
            <a:solidFill>
              <a:srgbClr val="DD785E"/>
            </a:solidFill>
            <a:prstDash val="solid"/>
          </a:ln>
        </p:spPr>
      </p:sp>
      <p:sp>
        <p:nvSpPr>
          <p:cNvPr id="13" name="Text 10"/>
          <p:cNvSpPr/>
          <p:nvPr/>
        </p:nvSpPr>
        <p:spPr>
          <a:xfrm>
            <a:off x="1005602" y="5885855"/>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3</a:t>
            </a:r>
            <a:endParaRPr lang="en-US" sz="2650" dirty="0"/>
          </a:p>
        </p:txBody>
      </p:sp>
      <p:sp>
        <p:nvSpPr>
          <p:cNvPr id="14" name="Text 11"/>
          <p:cNvSpPr/>
          <p:nvPr/>
        </p:nvSpPr>
        <p:spPr>
          <a:xfrm>
            <a:off x="1615559" y="5785604"/>
            <a:ext cx="3815834"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Limited Practical Applications</a:t>
            </a:r>
            <a:endParaRPr lang="en-US" sz="2200" dirty="0"/>
          </a:p>
        </p:txBody>
      </p:sp>
      <p:sp>
        <p:nvSpPr>
          <p:cNvPr id="15" name="Text 12"/>
          <p:cNvSpPr/>
          <p:nvPr/>
        </p:nvSpPr>
        <p:spPr>
          <a:xfrm>
            <a:off x="1615559" y="6281142"/>
            <a:ext cx="6690717" cy="766048"/>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Current quantum computers are still limited in their practical applications, with most use cases being highly specialized.</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2024-11-09T03:06:55Z</dcterms:created>
  <dcterms:modified xsi:type="dcterms:W3CDTF">2024-11-09T03:06:55Z</dcterms:modified>
</cp:coreProperties>
</file>